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1"/>
  </p:notesMasterIdLst>
  <p:sldIdLst>
    <p:sldId id="256" r:id="rId2"/>
    <p:sldId id="385" r:id="rId3"/>
    <p:sldId id="386" r:id="rId4"/>
    <p:sldId id="387" r:id="rId5"/>
    <p:sldId id="389" r:id="rId6"/>
    <p:sldId id="323" r:id="rId7"/>
    <p:sldId id="283" r:id="rId8"/>
    <p:sldId id="328" r:id="rId9"/>
    <p:sldId id="372" r:id="rId10"/>
    <p:sldId id="284" r:id="rId11"/>
    <p:sldId id="271" r:id="rId12"/>
    <p:sldId id="264" r:id="rId13"/>
    <p:sldId id="329" r:id="rId14"/>
    <p:sldId id="330" r:id="rId15"/>
    <p:sldId id="352" r:id="rId16"/>
    <p:sldId id="374" r:id="rId17"/>
    <p:sldId id="331" r:id="rId18"/>
    <p:sldId id="334" r:id="rId19"/>
    <p:sldId id="333" r:id="rId20"/>
    <p:sldId id="376" r:id="rId21"/>
    <p:sldId id="378" r:id="rId22"/>
    <p:sldId id="379" r:id="rId23"/>
    <p:sldId id="306" r:id="rId24"/>
    <p:sldId id="305" r:id="rId25"/>
    <p:sldId id="351" r:id="rId26"/>
    <p:sldId id="272" r:id="rId27"/>
    <p:sldId id="363" r:id="rId28"/>
    <p:sldId id="364" r:id="rId29"/>
    <p:sldId id="365" r:id="rId30"/>
    <p:sldId id="366" r:id="rId31"/>
    <p:sldId id="367" r:id="rId32"/>
    <p:sldId id="368" r:id="rId33"/>
    <p:sldId id="371" r:id="rId34"/>
    <p:sldId id="273" r:id="rId35"/>
    <p:sldId id="381" r:id="rId36"/>
    <p:sldId id="382" r:id="rId37"/>
    <p:sldId id="383" r:id="rId38"/>
    <p:sldId id="293" r:id="rId39"/>
    <p:sldId id="3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AA59A2"/>
    <a:srgbClr val="FFFFFF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79613" autoAdjust="0"/>
  </p:normalViewPr>
  <p:slideViewPr>
    <p:cSldViewPr snapToGrid="0">
      <p:cViewPr varScale="1">
        <p:scale>
          <a:sx n="103" d="100"/>
          <a:sy n="103" d="100"/>
        </p:scale>
        <p:origin x="582" y="12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Layouty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Kontrolky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Stránky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Představení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Xamarin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Představení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Xamarin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Layouty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Kontrolky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Kontrolky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Stránky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Představení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Xamarin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Představení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Xamarin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Kontrolky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15.02.2022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909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3631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0764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2022-02-15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7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7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5" Type="http://schemas.openxmlformats.org/officeDocument/2006/relationships/image" Target="../media/image10.png"/><Relationship Id="rId10" Type="http://schemas.microsoft.com/office/2007/relationships/diagramDrawing" Target="../diagrams/drawing1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17.png"/><Relationship Id="rId9" Type="http://schemas.microsoft.com/office/2007/relationships/diagramDrawing" Target="../diagrams/drawing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0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microsoft.com/office/2007/relationships/diagramDrawing" Target="../diagrams/drawing2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26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25.png"/><Relationship Id="rId9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30.png"/><Relationship Id="rId7" Type="http://schemas.openxmlformats.org/officeDocument/2006/relationships/diagramData" Target="../diagrams/data2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2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diagramDrawing" Target="../diagrams/drawing2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diagramColors" Target="../diagrams/colors28.xml"/><Relationship Id="rId5" Type="http://schemas.openxmlformats.org/officeDocument/2006/relationships/image" Target="../media/image37.png"/><Relationship Id="rId10" Type="http://schemas.openxmlformats.org/officeDocument/2006/relationships/diagramQuickStyle" Target="../diagrams/quickStyle28.xml"/><Relationship Id="rId4" Type="http://schemas.openxmlformats.org/officeDocument/2006/relationships/image" Target="../media/image36.png"/><Relationship Id="rId9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3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microsoft.com/office/2007/relationships/diagramDrawing" Target="../diagrams/drawing3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47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46.png"/><Relationship Id="rId9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7.pn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7.pn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Úvod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Ondřej Slimák</a:t>
            </a:r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ondrej.slimak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Xamarin</a:t>
            </a:r>
            <a:r>
              <a:rPr lang="cs-CZ" dirty="0"/>
              <a:t> </a:t>
            </a:r>
            <a:r>
              <a:rPr lang="cs-CZ" dirty="0" err="1"/>
              <a:t>Forms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277" y="1841278"/>
            <a:ext cx="4526523" cy="4528442"/>
          </a:xfrm>
        </p:spPr>
        <p:txBody>
          <a:bodyPr anchor="ctr">
            <a:normAutofit/>
          </a:bodyPr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</a:p>
          <a:p>
            <a:r>
              <a:rPr lang="sk-SK" b="1" dirty="0" err="1">
                <a:solidFill>
                  <a:srgbClr val="1482AC"/>
                </a:solidFill>
              </a:rPr>
              <a:t>Společné</a:t>
            </a:r>
            <a:r>
              <a:rPr lang="sk-SK" b="1" dirty="0">
                <a:solidFill>
                  <a:srgbClr val="1482AC"/>
                </a:solidFill>
              </a:rPr>
              <a:t> </a:t>
            </a:r>
            <a:r>
              <a:rPr lang="sk-SK" b="1" dirty="0" err="1">
                <a:solidFill>
                  <a:srgbClr val="1482AC"/>
                </a:solidFill>
              </a:rPr>
              <a:t>uživatelské</a:t>
            </a:r>
            <a:r>
              <a:rPr lang="sk-SK" b="1" dirty="0">
                <a:solidFill>
                  <a:srgbClr val="1482AC"/>
                </a:solidFill>
              </a:rPr>
              <a:t> rozhraní pro </a:t>
            </a:r>
            <a:r>
              <a:rPr lang="sk-SK" b="1" dirty="0" err="1">
                <a:solidFill>
                  <a:srgbClr val="1482AC"/>
                </a:solidFill>
              </a:rPr>
              <a:t>všechny</a:t>
            </a:r>
            <a:r>
              <a:rPr lang="sk-SK" b="1" dirty="0">
                <a:solidFill>
                  <a:srgbClr val="1482AC"/>
                </a:solidFill>
              </a:rPr>
              <a:t> platformy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A4CC195-93EC-4AB4-8CBD-DC4F695FD1E0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977C44-313F-4CE7-9B6A-5AE3BB93C12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28489-A79C-4C46-B734-CD91305427D4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9D7BA0-C611-43C3-A8CA-BEF728384A71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D45168-4077-4742-A77B-E3F96D77D11F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1D4A85-1921-4DFF-803A-427C8EDBC2E8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9A89A-CD43-4F60-840B-BA735B91A03B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BADDA0-F2AA-4D3E-A5F6-FDD4ECE44935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798B78E-73E8-4836-805F-F95CE985E6F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C544B75-9EE9-4C40-B681-1184FA8F6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194DE5B-7005-4B12-99C5-0630D19B9E2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786481-400D-4DE2-A535-EDE4B3FAFD53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A8D8C84-E776-4444-AC39-1972A6108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F2204B-0953-46CB-8CA9-A84F59528545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A8515D-9082-4850-AB8D-BECAA3A4719F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A00CFFF-01D4-4696-AA8C-B0EFB961B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3F414C5A-89DB-4E46-A5EC-C7883A8015D1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6EB7-93FD-46EE-A04D-27D94A9B41A0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E2C4DB12-3582-4AE6-AFDC-0AE89B7181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87245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Xamarin</a:t>
            </a:r>
            <a:r>
              <a:rPr lang="sk-SK" dirty="0"/>
              <a:t> </a:t>
            </a:r>
            <a:r>
              <a:rPr lang="sk-SK" dirty="0" err="1"/>
              <a:t>Forms</a:t>
            </a:r>
            <a:endParaRPr lang="sk-SK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1"/>
          </p:nvPr>
        </p:nvSpPr>
        <p:spPr>
          <a:xfrm>
            <a:off x="5884164" y="1841278"/>
            <a:ext cx="4546848" cy="4528442"/>
          </a:xfrm>
        </p:spPr>
        <p:txBody>
          <a:bodyPr lIns="45720" anchor="ctr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V</a:t>
            </a:r>
            <a:r>
              <a:rPr lang="cs-CZ" sz="2200" dirty="0" err="1">
                <a:solidFill>
                  <a:schemeClr val="tx1"/>
                </a:solidFill>
              </a:rPr>
              <a:t>íce</a:t>
            </a:r>
            <a:r>
              <a:rPr lang="cs-CZ" sz="2200" dirty="0">
                <a:solidFill>
                  <a:schemeClr val="tx1"/>
                </a:solidFill>
              </a:rPr>
              <a:t> než</a:t>
            </a:r>
            <a:r>
              <a:rPr lang="sk-SK" sz="2200" dirty="0">
                <a:solidFill>
                  <a:schemeClr val="tx1"/>
                </a:solidFill>
              </a:rPr>
              <a:t> 40 </a:t>
            </a:r>
            <a:r>
              <a:rPr lang="sk-SK" sz="2200" dirty="0" err="1">
                <a:solidFill>
                  <a:schemeClr val="tx1"/>
                </a:solidFill>
              </a:rPr>
              <a:t>stránek</a:t>
            </a:r>
            <a:r>
              <a:rPr lang="sk-SK" sz="2200" dirty="0">
                <a:solidFill>
                  <a:schemeClr val="tx1"/>
                </a:solidFill>
              </a:rPr>
              <a:t>, rozložení a ovládacích </a:t>
            </a:r>
            <a:r>
              <a:rPr lang="sk-SK" sz="2200" dirty="0" err="1">
                <a:solidFill>
                  <a:schemeClr val="tx1"/>
                </a:solidFill>
              </a:rPr>
              <a:t>prvků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Obousměrný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data-binding</a:t>
            </a:r>
            <a:endParaRPr lang="sk-SK" sz="2200" dirty="0">
              <a:solidFill>
                <a:schemeClr val="tx1"/>
              </a:solidFill>
            </a:endParaRPr>
          </a:p>
          <a:p>
            <a:r>
              <a:rPr lang="sk-SK" sz="2200" dirty="0" err="1">
                <a:solidFill>
                  <a:schemeClr val="tx1"/>
                </a:solidFill>
              </a:rPr>
              <a:t>Navigace</a:t>
            </a:r>
            <a:r>
              <a:rPr lang="sk-SK" sz="2200" dirty="0">
                <a:solidFill>
                  <a:schemeClr val="tx1"/>
                </a:solidFill>
              </a:rPr>
              <a:t> </a:t>
            </a:r>
            <a:r>
              <a:rPr lang="sk-SK" sz="2200" dirty="0" err="1">
                <a:solidFill>
                  <a:schemeClr val="tx1"/>
                </a:solidFill>
              </a:rPr>
              <a:t>mezi</a:t>
            </a:r>
            <a:r>
              <a:rPr lang="sk-SK" sz="2200" dirty="0">
                <a:solidFill>
                  <a:schemeClr val="tx1"/>
                </a:solidFill>
              </a:rPr>
              <a:t> stránkami</a:t>
            </a:r>
          </a:p>
          <a:p>
            <a:r>
              <a:rPr lang="sk-SK" sz="2200" dirty="0" err="1">
                <a:solidFill>
                  <a:schemeClr val="tx1"/>
                </a:solidFill>
              </a:rPr>
              <a:t>Animace</a:t>
            </a:r>
            <a:endParaRPr lang="sk-SK" sz="2200" dirty="0">
              <a:solidFill>
                <a:schemeClr val="tx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CC812EF-8958-4770-87C9-6CFD88437133}"/>
              </a:ext>
            </a:extLst>
          </p:cNvPr>
          <p:cNvSpPr txBox="1">
            <a:spLocks/>
          </p:cNvSpPr>
          <p:nvPr/>
        </p:nvSpPr>
        <p:spPr>
          <a:xfrm>
            <a:off x="2306926" y="4697671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14FD24-7390-4AF3-832F-E723EFC412A7}"/>
              </a:ext>
            </a:extLst>
          </p:cNvPr>
          <p:cNvGrpSpPr/>
          <p:nvPr/>
        </p:nvGrpSpPr>
        <p:grpSpPr>
          <a:xfrm>
            <a:off x="574162" y="2757969"/>
            <a:ext cx="5110115" cy="2803322"/>
            <a:chOff x="2819400" y="2108201"/>
            <a:chExt cx="5994400" cy="32385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144445-D8E2-4B9B-89BB-87D9CAEA3428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0085E2-617C-4A1B-BB32-2ECD0BC3DF6B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62F21B-F30E-4033-BD95-EECD48C7C4A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5EC5A4-1A23-4CA3-BFE5-3166431E50C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45E84C-7EAC-4333-9E41-D6BB25428E09}"/>
              </a:ext>
            </a:extLst>
          </p:cNvPr>
          <p:cNvGrpSpPr/>
          <p:nvPr/>
        </p:nvGrpSpPr>
        <p:grpSpPr>
          <a:xfrm>
            <a:off x="1005843" y="1841278"/>
            <a:ext cx="4224432" cy="698792"/>
            <a:chOff x="1371601" y="1838670"/>
            <a:chExt cx="3797300" cy="62813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0CEAF7-2B38-4113-BC97-E0CD5DA3577B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B65402-2A9C-4593-AD56-304DF1EDB8E9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803F649-26F5-4635-A63D-64FFE0A2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9D5FD9-F1C0-4010-8D79-F36F1FE64B2B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E9D7B25-F37D-40E0-A900-64865F688B2C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801277-D75F-4325-A5B3-233C151EA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D25572-F601-4601-A755-5FFA7FEFD62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91D871F-1E37-43D5-A7F2-875EFFE37A55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DFFA4B6-A2F5-45B1-B1AA-0D4669102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E97B9F3-0892-4063-979A-3CFB0C65F0BC}"/>
              </a:ext>
            </a:extLst>
          </p:cNvPr>
          <p:cNvSpPr txBox="1">
            <a:spLocks/>
          </p:cNvSpPr>
          <p:nvPr/>
        </p:nvSpPr>
        <p:spPr>
          <a:xfrm>
            <a:off x="1443753" y="5661834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1A1E4-05AE-4A38-9DB6-14116E8396EF}"/>
              </a:ext>
            </a:extLst>
          </p:cNvPr>
          <p:cNvSpPr txBox="1"/>
          <p:nvPr/>
        </p:nvSpPr>
        <p:spPr>
          <a:xfrm>
            <a:off x="578001" y="2883899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41" name="Content Placeholder 3">
            <a:extLst>
              <a:ext uri="{FF2B5EF4-FFF2-40B4-BE49-F238E27FC236}">
                <a16:creationId xmlns:a16="http://schemas.microsoft.com/office/drawing/2014/main" id="{B4E02252-D605-4ECC-B2A7-F6ED395CC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57123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AE4933-3C35-401C-B961-8B312501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?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5067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 dirty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 dirty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 descr="Visual Studio for Mac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29959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  <a:hlinkClick r:id="rId3"/>
              </a:rPr>
              <a:t>  </a:t>
            </a:r>
            <a:r>
              <a:rPr kumimoji="0" lang="sk-SK" altLang="sk-SK" sz="76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</a:t>
            </a:r>
            <a:r>
              <a:rPr kumimoji="0" lang="sk-SK" altLang="sk-SK" sz="1200" b="0" i="0" u="sng" strike="noStrike" cap="none" normalizeH="0" baseline="0">
                <a:ln>
                  <a:noFill/>
                </a:ln>
                <a:solidFill>
                  <a:srgbClr val="3498DB"/>
                </a:solidFill>
                <a:effectLst/>
                <a:latin typeface="WeblySleek UI"/>
              </a:rPr>
              <a:t>                           </a:t>
            </a: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4E5758"/>
                </a:solidFill>
                <a:effectLst/>
                <a:latin typeface="WeblySleek UI"/>
              </a:rPr>
              <a:t> </a:t>
            </a:r>
            <a:endParaRPr kumimoji="0" lang="sk-SK" altLang="sk-SK" sz="22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WeblySleek 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 Windows</a:t>
            </a:r>
            <a:endParaRPr kumimoji="0" lang="sk-SK" altLang="sk-SK" sz="1200" b="0" i="0" u="sng" strike="noStrike" cap="none" normalizeH="0" baseline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 descr="Visual Studio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577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C0F745CE-7CFF-4CEC-ABED-7DF87D8D6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4776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B360306-5955-4EAF-8DF5-477A86CF2A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pro </a:t>
            </a:r>
            <a:r>
              <a:rPr lang="sk-SK" dirty="0" err="1"/>
              <a:t>ios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Pro </a:t>
            </a:r>
            <a:r>
              <a:rPr lang="sk-SK" dirty="0" err="1"/>
              <a:t>kompilaci</a:t>
            </a:r>
            <a:r>
              <a:rPr lang="sk-SK" dirty="0"/>
              <a:t> </a:t>
            </a:r>
            <a:r>
              <a:rPr lang="sk-SK" dirty="0" err="1"/>
              <a:t>potřebujete</a:t>
            </a:r>
            <a:r>
              <a:rPr lang="sk-SK" dirty="0"/>
              <a:t> tzv. Mac Agent</a:t>
            </a:r>
          </a:p>
          <a:p>
            <a:r>
              <a:rPr lang="sk-SK" dirty="0" err="1"/>
              <a:t>Kompilace</a:t>
            </a:r>
            <a:r>
              <a:rPr lang="sk-SK" dirty="0"/>
              <a:t> </a:t>
            </a:r>
            <a:r>
              <a:rPr lang="sk-SK" dirty="0" err="1"/>
              <a:t>probíhá</a:t>
            </a:r>
            <a:r>
              <a:rPr lang="sk-SK" dirty="0"/>
              <a:t> na </a:t>
            </a:r>
            <a:r>
              <a:rPr lang="sk-SK" dirty="0" err="1"/>
              <a:t>zařízení</a:t>
            </a:r>
            <a:r>
              <a:rPr lang="sk-SK" dirty="0"/>
              <a:t> s Mac OS</a:t>
            </a:r>
          </a:p>
          <a:p>
            <a:r>
              <a:rPr lang="sk-SK" dirty="0"/>
              <a:t>Simulátor </a:t>
            </a:r>
            <a:r>
              <a:rPr lang="sk-SK" dirty="0" err="1"/>
              <a:t>můžete</a:t>
            </a:r>
            <a:r>
              <a:rPr lang="sk-SK" dirty="0"/>
              <a:t> </a:t>
            </a:r>
            <a:r>
              <a:rPr lang="sk-SK" dirty="0" err="1"/>
              <a:t>vidět</a:t>
            </a:r>
            <a:r>
              <a:rPr lang="sk-SK" dirty="0"/>
              <a:t> ve Windows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A31FB00-9865-4326-933D-E8EFA44E3C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C91B02E-A1CA-40BF-89A8-DA488A17B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BF1D37F-2462-4DDE-AE21-66DF57A8A3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Vytvoření</a:t>
            </a:r>
            <a:r>
              <a:rPr lang="sk-SK" dirty="0"/>
              <a:t> projektu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113407"/>
            <a:ext cx="5645609" cy="4234207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0A9B7F-17F0-47F9-94F9-C07F2EA04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163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 err="1">
                <a:solidFill>
                  <a:srgbClr val="FFFFFF"/>
                </a:solidFill>
              </a:rPr>
              <a:t>Vytvoření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aplikace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4E898AC-37E5-49CA-B925-B0D58C54F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773-766E-40D1-B5AC-1F12C99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Sdílení</a:t>
            </a:r>
            <a:r>
              <a:rPr lang="sk-SK" dirty="0"/>
              <a:t> kódu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04EDF-991B-4A5E-9571-1DDE6E78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944" y="2143060"/>
            <a:ext cx="4754880" cy="822960"/>
          </a:xfrm>
        </p:spPr>
        <p:txBody>
          <a:bodyPr/>
          <a:lstStyle/>
          <a:p>
            <a:r>
              <a:rPr lang="en-US" b="1" dirty="0" err="1"/>
              <a:t>.Net</a:t>
            </a:r>
            <a:r>
              <a:rPr lang="en-US" b="1" dirty="0"/>
              <a:t> </a:t>
            </a:r>
            <a:r>
              <a:rPr lang="en-US" b="1" dirty="0" err="1"/>
              <a:t>standar</a:t>
            </a:r>
            <a:r>
              <a:rPr lang="sk-SK" b="1" dirty="0"/>
              <a:t>d</a:t>
            </a:r>
            <a:r>
              <a:rPr lang="en-US" b="1" dirty="0"/>
              <a:t>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E7B287-DC4B-46A6-9694-67E63BB14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944" y="2931212"/>
            <a:ext cx="4754880" cy="334157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sk-SK" dirty="0"/>
              <a:t>Jedna DLL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pPr>
              <a:lnSpc>
                <a:spcPct val="150000"/>
              </a:lnSpc>
            </a:pPr>
            <a:r>
              <a:rPr lang="sk-SK" dirty="0"/>
              <a:t>Jenom spoločné </a:t>
            </a:r>
            <a:r>
              <a:rPr lang="sk-SK" dirty="0" err="1"/>
              <a:t>věci</a:t>
            </a:r>
            <a:endParaRPr lang="sk-SK" dirty="0"/>
          </a:p>
          <a:p>
            <a:pPr>
              <a:lnSpc>
                <a:spcPct val="150000"/>
              </a:lnSpc>
            </a:pPr>
            <a:r>
              <a:rPr lang="sk-SK" dirty="0" err="1"/>
              <a:t>Specifické</a:t>
            </a:r>
            <a:r>
              <a:rPr lang="sk-SK" dirty="0"/>
              <a:t> </a:t>
            </a:r>
            <a:r>
              <a:rPr lang="sk-SK" dirty="0" err="1"/>
              <a:t>věci</a:t>
            </a:r>
            <a:r>
              <a:rPr lang="sk-SK" dirty="0"/>
              <a:t> je možné </a:t>
            </a:r>
            <a:r>
              <a:rPr lang="sk-SK" dirty="0" err="1"/>
              <a:t>odstínit</a:t>
            </a:r>
            <a:r>
              <a:rPr lang="sk-SK" dirty="0"/>
              <a:t> pomocí interface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1FF2D63-F209-44E5-B9F2-0AE62AE0D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40777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5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</a:t>
            </a:r>
            <a:r>
              <a:rPr lang="sk-SK" dirty="0" err="1"/>
              <a:t>Lidí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28654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sk-SK" dirty="0" err="1"/>
              <a:t>Ondra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co</a:t>
            </a:r>
            <a:r>
              <a:rPr lang="sk-SK" dirty="0"/>
              <a:t> vy?</a:t>
            </a:r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5">
            <a:extLst>
              <a:ext uri="{FF2B5EF4-FFF2-40B4-BE49-F238E27FC236}">
                <a16:creationId xmlns:a16="http://schemas.microsoft.com/office/drawing/2014/main" id="{ADA746A5-F5D7-4BEC-BAEA-52C0A4F0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7"/>
          <a:stretch/>
        </p:blipFill>
        <p:spPr>
          <a:xfrm>
            <a:off x="8695446" y="3056027"/>
            <a:ext cx="2063680" cy="3874073"/>
          </a:xfrm>
          <a:prstGeom prst="rect">
            <a:avLst/>
          </a:prstGeo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jedna komponenta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 err="1"/>
              <a:t>ContentView</a:t>
            </a:r>
            <a:endParaRPr lang="sk-SK" sz="3000" b="1" dirty="0"/>
          </a:p>
          <a:p>
            <a:pPr algn="ctr"/>
            <a:r>
              <a:rPr lang="en-US" sz="2500" dirty="0" err="1"/>
              <a:t>Jeden</a:t>
            </a:r>
            <a:r>
              <a:rPr lang="en-US" sz="2500" dirty="0"/>
              <a:t> </a:t>
            </a:r>
            <a:r>
              <a:rPr lang="en-US" sz="2500" dirty="0" err="1"/>
              <a:t>obsah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0" b="18329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sk-SK" sz="3000" b="1" dirty="0" err="1"/>
              <a:t>Frame</a:t>
            </a:r>
            <a:endParaRPr lang="sk-SK" sz="3000" b="1" dirty="0"/>
          </a:p>
          <a:p>
            <a:pPr algn="ctr"/>
            <a:r>
              <a:rPr lang="cs-CZ" sz="2500" dirty="0"/>
              <a:t>Možnost přidat rámeček</a:t>
            </a:r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" r="164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ScrollView</a:t>
            </a:r>
            <a:endParaRPr lang="sk-SK" sz="3000" b="1" dirty="0"/>
          </a:p>
          <a:p>
            <a:pPr algn="ctr"/>
            <a:r>
              <a:rPr lang="cs-CZ" sz="2500" dirty="0"/>
              <a:t>Pokud se nevejde, </a:t>
            </a:r>
            <a:r>
              <a:rPr lang="cs-CZ" sz="2500" dirty="0" err="1"/>
              <a:t>scrolluje</a:t>
            </a:r>
            <a:r>
              <a:rPr lang="cs-CZ" sz="2500" dirty="0"/>
              <a:t> se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26AFB30-AAD1-4585-9735-931DB6C83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37392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59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AbsoluteLayout</a:t>
            </a:r>
            <a:endParaRPr lang="sk-SK" sz="3000" b="1" dirty="0"/>
          </a:p>
          <a:p>
            <a:pPr algn="ctr"/>
            <a:r>
              <a:rPr lang="cs-CZ" sz="2500" dirty="0"/>
              <a:t>Absolutní pozicování komponent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002764" y="327226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  <a:p>
            <a:pPr algn="ctr"/>
            <a:r>
              <a:rPr lang="cs-CZ" sz="2500" dirty="0"/>
              <a:t>Rozmístění pomocí </a:t>
            </a:r>
            <a:r>
              <a:rPr lang="cs-CZ" sz="2500" dirty="0" err="1"/>
              <a:t>constraintů</a:t>
            </a:r>
            <a:endParaRPr lang="cs-CZ" sz="2500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892776" y="327226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 err="1"/>
              <a:t>Obdoba</a:t>
            </a:r>
            <a:r>
              <a:rPr lang="en-US" sz="2500" dirty="0"/>
              <a:t> </a:t>
            </a:r>
            <a:r>
              <a:rPr lang="en-US" sz="2500" dirty="0" err="1"/>
              <a:t>webov</a:t>
            </a:r>
            <a:r>
              <a:rPr lang="cs-CZ" sz="2500" dirty="0" err="1"/>
              <a:t>ého</a:t>
            </a:r>
            <a:r>
              <a:rPr lang="cs-CZ" sz="2500" dirty="0"/>
              <a:t> </a:t>
            </a:r>
            <a:r>
              <a:rPr lang="cs-CZ" sz="2500" dirty="0" err="1"/>
              <a:t>Flexboxu</a:t>
            </a:r>
            <a:endParaRPr lang="cs-CZ" sz="2500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735898" y="3272268"/>
            <a:ext cx="1982776" cy="3428170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DF26D67-6BD0-4264-9549-74BFDAD50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596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více komponent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Grid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Tabulkový layout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Pod sebe nebo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019CF57-FFAB-4C37-948E-61F406CBA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33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Tabulkový layout</a:t>
            </a:r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u</a:t>
            </a:r>
            <a:r>
              <a:rPr lang="sk-SK" dirty="0" err="1"/>
              <a:t>místění</a:t>
            </a:r>
            <a:r>
              <a:rPr lang="sk-SK" dirty="0"/>
              <a:t> komponenty v </a:t>
            </a:r>
            <a:r>
              <a:rPr lang="sk-SK" dirty="0" err="1"/>
              <a:t>tabulce</a:t>
            </a:r>
            <a:endParaRPr lang="cs-CZ" dirty="0"/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 roztažení komponenty přes víc „buněk“ v tabulce</a:t>
            </a:r>
            <a:endParaRPr lang="en-US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sk-SK" dirty="0" err="1"/>
              <a:t>mezery</a:t>
            </a:r>
            <a:r>
              <a:rPr lang="sk-SK" dirty="0"/>
              <a:t> </a:t>
            </a:r>
            <a:r>
              <a:rPr lang="sk-SK" dirty="0" err="1"/>
              <a:t>mezi</a:t>
            </a:r>
            <a:r>
              <a:rPr lang="sk-SK" dirty="0"/>
              <a:t> „</a:t>
            </a:r>
            <a:r>
              <a:rPr lang="sk-SK" dirty="0" err="1"/>
              <a:t>buňkami</a:t>
            </a:r>
            <a:r>
              <a:rPr lang="sk-SK" dirty="0"/>
              <a:t>“ </a:t>
            </a:r>
            <a:r>
              <a:rPr lang="sk-SK" dirty="0" err="1"/>
              <a:t>tabulky</a:t>
            </a:r>
            <a:endParaRPr lang="cs-CZ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78ABAA-CE37-4B0E-BF3A-D170C4EEC9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StackLayout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Řadí komponenty pod sebe nebo vedle sebe</a:t>
            </a:r>
          </a:p>
          <a:p>
            <a:r>
              <a:rPr lang="cs-CZ" dirty="0" err="1"/>
              <a:t>Orientation</a:t>
            </a:r>
            <a:r>
              <a:rPr lang="cs-CZ" dirty="0"/>
              <a:t> = </a:t>
            </a:r>
            <a:r>
              <a:rPr lang="cs-CZ" dirty="0" err="1"/>
              <a:t>Horizontal</a:t>
            </a:r>
            <a:r>
              <a:rPr lang="cs-CZ" dirty="0"/>
              <a:t> | </a:t>
            </a:r>
            <a:r>
              <a:rPr lang="cs-CZ" dirty="0" err="1"/>
              <a:t>Vertical</a:t>
            </a:r>
            <a:endParaRPr lang="cs-CZ" dirty="0"/>
          </a:p>
          <a:p>
            <a:r>
              <a:rPr lang="cs-CZ" dirty="0" err="1"/>
              <a:t>Spacing</a:t>
            </a:r>
            <a:r>
              <a:rPr lang="cs-CZ" dirty="0"/>
              <a:t> – rozestup jednotlivých komponent</a:t>
            </a:r>
          </a:p>
          <a:p>
            <a:r>
              <a:rPr lang="cs-CZ" dirty="0" err="1"/>
              <a:t>HorizontalOptions</a:t>
            </a:r>
            <a:r>
              <a:rPr lang="cs-CZ" dirty="0"/>
              <a:t> a </a:t>
            </a:r>
            <a:r>
              <a:rPr lang="cs-CZ" dirty="0" err="1"/>
              <a:t>VerticalOptions</a:t>
            </a:r>
            <a:endParaRPr lang="cs-CZ" dirty="0"/>
          </a:p>
          <a:p>
            <a:pPr lvl="1"/>
            <a:r>
              <a:rPr lang="cs-CZ" dirty="0"/>
              <a:t>Start, Center, End a Fill</a:t>
            </a:r>
          </a:p>
          <a:p>
            <a:pPr lvl="1"/>
            <a:r>
              <a:rPr lang="cs-CZ" dirty="0"/>
              <a:t>…</a:t>
            </a:r>
            <a:r>
              <a:rPr lang="cs-CZ" dirty="0" err="1"/>
              <a:t>AndExpand</a:t>
            </a:r>
            <a:r>
              <a:rPr lang="cs-CZ" dirty="0"/>
              <a:t> – komponenta může dostat víc místa, než nutně potřebuje, pokud je to místo k dispozici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97B134-6ED3-46F1-A8AD-ADCF20F42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0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D5F1A97-19AF-4756-BCA1-F254C9639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46711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Ovládací prvky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37" name="Content Placeholder 3">
            <a:extLst>
              <a:ext uri="{FF2B5EF4-FFF2-40B4-BE49-F238E27FC236}">
                <a16:creationId xmlns:a16="http://schemas.microsoft.com/office/drawing/2014/main" id="{AA3F6099-CE8D-46F4-94B9-39D0E5399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07246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Prezentace</a:t>
            </a:r>
            <a:r>
              <a:rPr lang="sk-SK" dirty="0"/>
              <a:t> obsahu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11A3D593-120E-469C-A2DF-97258766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B0D4939-B388-4533-8BB7-5B7C4BC4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00433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602AAF8-7EF4-4E1D-8737-6E4A50D897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16243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Nastavov</a:t>
            </a:r>
            <a:r>
              <a:rPr lang="sk-SK" dirty="0" err="1"/>
              <a:t>ání</a:t>
            </a:r>
            <a:r>
              <a:rPr lang="sk-SK" dirty="0"/>
              <a:t> </a:t>
            </a:r>
            <a:r>
              <a:rPr lang="sk-SK" dirty="0" err="1"/>
              <a:t>hodnot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2F73BDA-E6B7-49B2-862E-CF26A6A347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</a:t>
            </a:r>
            <a:r>
              <a:rPr lang="sk-SK" dirty="0" err="1"/>
              <a:t>předmětu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Interaktivní</a:t>
            </a:r>
            <a:r>
              <a:rPr lang="sk-SK" dirty="0"/>
              <a:t> osnova – IS</a:t>
            </a:r>
          </a:p>
          <a:p>
            <a:r>
              <a:rPr lang="sk-SK" dirty="0"/>
              <a:t>Materiály - </a:t>
            </a:r>
            <a:r>
              <a:rPr lang="sk-SK" dirty="0" err="1"/>
              <a:t>GitHub</a:t>
            </a:r>
            <a:endParaRPr lang="sk-SK" dirty="0"/>
          </a:p>
          <a:p>
            <a:r>
              <a:rPr lang="sk-SK" dirty="0"/>
              <a:t>Stream/záznam – </a:t>
            </a:r>
            <a:r>
              <a:rPr lang="sk-SK" dirty="0" err="1"/>
              <a:t>Youtube</a:t>
            </a:r>
            <a:r>
              <a:rPr lang="sk-SK" dirty="0"/>
              <a:t> (IS)</a:t>
            </a:r>
          </a:p>
          <a:p>
            <a:r>
              <a:rPr lang="sk-SK" dirty="0"/>
              <a:t>Cvičení</a:t>
            </a:r>
          </a:p>
          <a:p>
            <a:r>
              <a:rPr lang="sk-SK" dirty="0"/>
              <a:t>Úkoly</a:t>
            </a:r>
          </a:p>
          <a:p>
            <a:r>
              <a:rPr lang="sk-SK" dirty="0"/>
              <a:t>Projekt</a:t>
            </a:r>
          </a:p>
          <a:p>
            <a:pPr lvl="1"/>
            <a:r>
              <a:rPr lang="sk-SK" dirty="0"/>
              <a:t>7. 3. - </a:t>
            </a:r>
            <a:r>
              <a:rPr lang="sk-SK" dirty="0" err="1"/>
              <a:t>Odevzdání</a:t>
            </a:r>
            <a:r>
              <a:rPr lang="sk-SK" dirty="0"/>
              <a:t> kompletní </a:t>
            </a:r>
            <a:r>
              <a:rPr lang="sk-SK" dirty="0" err="1"/>
              <a:t>specifikace</a:t>
            </a:r>
            <a:endParaRPr lang="sk-SK" dirty="0"/>
          </a:p>
          <a:p>
            <a:pPr lvl="1"/>
            <a:r>
              <a:rPr lang="sk-SK" dirty="0"/>
              <a:t>28. 3. - 1. kontrola projektu</a:t>
            </a:r>
          </a:p>
          <a:p>
            <a:pPr lvl="1"/>
            <a:r>
              <a:rPr lang="sk-SK" dirty="0"/>
              <a:t>18. 4. - 2. kontrola projektu</a:t>
            </a:r>
          </a:p>
          <a:p>
            <a:pPr lvl="1"/>
            <a:r>
              <a:rPr lang="sk-SK" dirty="0"/>
              <a:t>9. 5. - </a:t>
            </a:r>
            <a:r>
              <a:rPr lang="sk-SK" dirty="0" err="1"/>
              <a:t>Odevzdání</a:t>
            </a:r>
            <a:r>
              <a:rPr lang="sk-SK" dirty="0"/>
              <a:t> projektu </a:t>
            </a:r>
            <a:r>
              <a:rPr lang="sk-SK" dirty="0" err="1"/>
              <a:t>ke</a:t>
            </a:r>
            <a:r>
              <a:rPr lang="sk-SK" dirty="0"/>
              <a:t> kontrole</a:t>
            </a:r>
          </a:p>
          <a:p>
            <a:pPr lvl="1"/>
            <a:r>
              <a:rPr lang="sk-SK" dirty="0"/>
              <a:t>16. 5. – 8. 6. – Kontrola projektu, </a:t>
            </a:r>
            <a:r>
              <a:rPr lang="sk-SK" dirty="0" err="1"/>
              <a:t>zapracování</a:t>
            </a:r>
            <a:r>
              <a:rPr lang="sk-SK" dirty="0"/>
              <a:t> feedbacku</a:t>
            </a:r>
          </a:p>
          <a:p>
            <a:pPr lvl="1"/>
            <a:r>
              <a:rPr lang="sk-SK" dirty="0"/>
              <a:t>9. 6: - </a:t>
            </a:r>
            <a:r>
              <a:rPr lang="sk-SK" dirty="0" err="1"/>
              <a:t>Prezentace</a:t>
            </a:r>
            <a:r>
              <a:rPr lang="sk-SK" dirty="0"/>
              <a:t> projektu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0A8663-A147-46A0-AC83-8801AB0B8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6049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Editace</a:t>
            </a:r>
            <a:r>
              <a:rPr lang="sk-SK" dirty="0"/>
              <a:t> textu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E91E3F9-7DB3-4034-B175-0DDDEE12BC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Indikace</a:t>
            </a:r>
            <a:r>
              <a:rPr lang="sk-SK" dirty="0"/>
              <a:t> aktivity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kolekce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4871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17146"/>
            <a:ext cx="2548784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1289"/>
            <a:ext cx="2410602" cy="22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1700F2-6365-429B-8C7B-59938AB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405550"/>
            <a:ext cx="2415286" cy="22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0A3EF8C-D940-4B7C-B7F5-6F3D0E39FF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BC8368-DAA1-43B3-A512-D0A87DD1D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sk-SK" dirty="0">
                <a:solidFill>
                  <a:schemeClr val="bg2"/>
                </a:solidFill>
              </a:rPr>
              <a:t>Komerční komponenty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10841" y="2637270"/>
            <a:ext cx="8572061" cy="2487154"/>
            <a:chOff x="388937" y="2881508"/>
            <a:chExt cx="11658598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08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B79EC05-E1DC-4127-B612-FFCD6E633F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888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cs-CZ" sz="2400" dirty="0"/>
              <a:t>Jednoduchý obsah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Seznam + detail položky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1833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cs-CZ" sz="2500" dirty="0"/>
              <a:t>Záložky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CarouselPage</a:t>
            </a:r>
            <a:endParaRPr lang="sk-SK" sz="3000" b="1" dirty="0"/>
          </a:p>
          <a:p>
            <a:pPr marL="0" indent="0" algn="ctr">
              <a:buNone/>
            </a:pPr>
            <a:r>
              <a:rPr lang="cs-CZ" sz="2500" dirty="0"/>
              <a:t>Stránky vedle sebe</a:t>
            </a:r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6" r="5596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/>
              <a:t>Stránky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0656" y="1755612"/>
            <a:ext cx="3010688" cy="4689190"/>
          </a:xfrm>
        </p:spPr>
        <p:txBody>
          <a:bodyPr>
            <a:normAutofit/>
          </a:bodyPr>
          <a:lstStyle/>
          <a:p>
            <a:r>
              <a:rPr lang="cs-CZ" sz="3000" b="1" dirty="0" err="1"/>
              <a:t>NavigationPage</a:t>
            </a:r>
            <a:endParaRPr lang="cs-CZ" sz="3000" b="1" dirty="0"/>
          </a:p>
          <a:p>
            <a:pPr algn="ctr"/>
            <a:r>
              <a:rPr lang="cs-CZ" sz="2500" dirty="0"/>
              <a:t>Aby fungovala navigace</a:t>
            </a:r>
            <a:endParaRPr lang="cs-CZ" sz="2500" b="1" dirty="0"/>
          </a:p>
          <a:p>
            <a:pPr marL="0" indent="0" algn="ctr">
              <a:buNone/>
            </a:pP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r="2314"/>
          <a:stretch/>
        </p:blipFill>
        <p:spPr>
          <a:xfrm>
            <a:off x="5104612" y="3215118"/>
            <a:ext cx="1982776" cy="3441593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7F59815-8309-4B7F-9BA6-39079B5D4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39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Stránky</a:t>
            </a:r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První, co se zobrazí, je v souboru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cs-CZ" dirty="0"/>
              <a:t>Defaultně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29919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Dnešní </a:t>
            </a:r>
            <a:r>
              <a:rPr lang="sk-SK" dirty="0" err="1"/>
              <a:t>cíle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endParaRPr lang="sk-SK" dirty="0"/>
          </a:p>
          <a:p>
            <a:r>
              <a:rPr lang="sk-SK" dirty="0" err="1"/>
              <a:t>Zjistit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je Xamarin</a:t>
            </a:r>
          </a:p>
          <a:p>
            <a:r>
              <a:rPr lang="sk-SK" dirty="0" err="1"/>
              <a:t>Podívat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na </a:t>
            </a:r>
            <a:r>
              <a:rPr lang="sk-SK" dirty="0" err="1"/>
              <a:t>setup</a:t>
            </a:r>
            <a:r>
              <a:rPr lang="sk-SK" dirty="0"/>
              <a:t> </a:t>
            </a:r>
            <a:r>
              <a:rPr lang="sk-SK" dirty="0" err="1"/>
              <a:t>prostředí</a:t>
            </a:r>
            <a:endParaRPr lang="sk-SK" dirty="0"/>
          </a:p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s dostupnými </a:t>
            </a:r>
            <a:r>
              <a:rPr lang="sk-SK" dirty="0" err="1"/>
              <a:t>layouty</a:t>
            </a:r>
            <a:r>
              <a:rPr lang="sk-SK" dirty="0"/>
              <a:t> a kontrolkami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7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Dnešní </a:t>
            </a:r>
            <a:r>
              <a:rPr lang="sk-SK" dirty="0" err="1"/>
              <a:t>cíle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endParaRPr lang="sk-SK" dirty="0"/>
          </a:p>
          <a:p>
            <a:r>
              <a:rPr lang="sk-SK" dirty="0" err="1"/>
              <a:t>Zjistit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je Xamarin</a:t>
            </a:r>
          </a:p>
          <a:p>
            <a:r>
              <a:rPr lang="sk-SK" dirty="0" err="1"/>
              <a:t>Podívat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na </a:t>
            </a:r>
            <a:r>
              <a:rPr lang="sk-SK" dirty="0" err="1"/>
              <a:t>setup</a:t>
            </a:r>
            <a:r>
              <a:rPr lang="sk-SK" dirty="0"/>
              <a:t> </a:t>
            </a:r>
            <a:r>
              <a:rPr lang="sk-SK" dirty="0" err="1"/>
              <a:t>prostředí</a:t>
            </a:r>
            <a:endParaRPr lang="sk-SK" dirty="0"/>
          </a:p>
          <a:p>
            <a:r>
              <a:rPr lang="sk-SK" dirty="0" err="1"/>
              <a:t>Seznámit</a:t>
            </a:r>
            <a:r>
              <a:rPr lang="sk-SK" dirty="0"/>
              <a:t> </a:t>
            </a:r>
            <a:r>
              <a:rPr lang="sk-SK" dirty="0" err="1"/>
              <a:t>se</a:t>
            </a:r>
            <a:r>
              <a:rPr lang="sk-SK" dirty="0"/>
              <a:t> s dostupnými </a:t>
            </a:r>
            <a:r>
              <a:rPr lang="sk-SK" dirty="0" err="1"/>
              <a:t>layouty</a:t>
            </a:r>
            <a:r>
              <a:rPr lang="sk-SK" dirty="0"/>
              <a:t> a kontrolkami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B529C-A4CA-4975-BE55-86DF76265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36704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Představení</a:t>
            </a:r>
            <a:r>
              <a:rPr lang="sk-SK" dirty="0"/>
              <a:t> výsledné </a:t>
            </a:r>
            <a:r>
              <a:rPr lang="sk-SK" dirty="0" err="1"/>
              <a:t>aplikace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 + </a:t>
            </a:r>
            <a:r>
              <a:rPr lang="sk-SK" dirty="0" err="1"/>
              <a:t>iOS</a:t>
            </a:r>
            <a:endParaRPr lang="sk-SK" dirty="0"/>
          </a:p>
          <a:p>
            <a:r>
              <a:rPr lang="sk-SK" dirty="0" err="1"/>
              <a:t>Komunikace</a:t>
            </a:r>
            <a:r>
              <a:rPr lang="sk-SK" dirty="0"/>
              <a:t> s API</a:t>
            </a:r>
          </a:p>
          <a:p>
            <a:r>
              <a:rPr lang="sk-SK" dirty="0"/>
              <a:t>Základní CRUD </a:t>
            </a:r>
            <a:r>
              <a:rPr lang="sk-SK" dirty="0" err="1"/>
              <a:t>operace</a:t>
            </a:r>
            <a:endParaRPr lang="sk-SK" dirty="0"/>
          </a:p>
          <a:p>
            <a:r>
              <a:rPr lang="sk-SK" dirty="0" err="1"/>
              <a:t>Ukládání</a:t>
            </a:r>
            <a:r>
              <a:rPr lang="sk-SK" dirty="0"/>
              <a:t> nastavení</a:t>
            </a:r>
          </a:p>
          <a:p>
            <a:r>
              <a:rPr lang="sk-SK" dirty="0"/>
              <a:t>MVVM </a:t>
            </a:r>
            <a:r>
              <a:rPr lang="sk-SK" dirty="0" err="1"/>
              <a:t>architektura</a:t>
            </a:r>
            <a:endParaRPr lang="sk-SK" dirty="0"/>
          </a:p>
          <a:p>
            <a:r>
              <a:rPr lang="sk-SK" dirty="0"/>
              <a:t>Hlavní koncepty vývoje v Xamarinu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344FC75-7B3B-478E-AEBB-1F6F49161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00590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Tradi</a:t>
            </a:r>
            <a:r>
              <a:rPr lang="sk-SK" dirty="0" err="1"/>
              <a:t>ční</a:t>
            </a:r>
            <a:r>
              <a:rPr lang="sk-SK" dirty="0"/>
              <a:t> </a:t>
            </a:r>
            <a:r>
              <a:rPr lang="sk-SK" dirty="0" err="1"/>
              <a:t>přístup</a:t>
            </a:r>
            <a:r>
              <a:rPr lang="sk-SK" dirty="0"/>
              <a:t> k vývoji </a:t>
            </a:r>
            <a:r>
              <a:rPr lang="sk-SK" dirty="0" err="1"/>
              <a:t>aplikací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5100718" y="1988840"/>
            <a:ext cx="1620180" cy="3024336"/>
          </a:xfrm>
          <a:prstGeom prst="roundRect">
            <a:avLst/>
          </a:prstGeom>
          <a:solidFill>
            <a:srgbClr val="7DC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7464152" y="1988840"/>
            <a:ext cx="1620180" cy="3024336"/>
          </a:xfrm>
          <a:prstGeom prst="roundRect">
            <a:avLst/>
          </a:prstGeom>
          <a:solidFill>
            <a:srgbClr val="36B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2737284" y="1988840"/>
            <a:ext cx="1620180" cy="3024336"/>
          </a:xfrm>
          <a:prstGeom prst="roundRect">
            <a:avLst/>
          </a:prstGeom>
          <a:solidFill>
            <a:srgbClr val="AA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 App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Xcode</a:t>
            </a:r>
            <a:endParaRPr lang="en-US" sz="1600" dirty="0"/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95" y="2132857"/>
            <a:ext cx="600159" cy="61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13" y="2066171"/>
            <a:ext cx="647790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64" y="2085225"/>
            <a:ext cx="600159" cy="733527"/>
          </a:xfrm>
          <a:prstGeom prst="rect">
            <a:avLst/>
          </a:prstGeom>
        </p:spPr>
      </p:pic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57885B94-FFC2-49C7-B1EB-E9CA386BC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4547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1129521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600" y="1876762"/>
            <a:ext cx="4545200" cy="3720011"/>
          </a:xfrm>
        </p:spPr>
        <p:txBody>
          <a:bodyPr wrap="square" lIns="45720" anchor="ctr"/>
          <a:lstStyle/>
          <a:p>
            <a:r>
              <a:rPr lang="sk-SK" dirty="0" err="1"/>
              <a:t>Společná</a:t>
            </a:r>
            <a:r>
              <a:rPr lang="sk-SK" dirty="0"/>
              <a:t> logika pro </a:t>
            </a:r>
            <a:r>
              <a:rPr lang="sk-SK" dirty="0" err="1"/>
              <a:t>všechny</a:t>
            </a:r>
            <a:r>
              <a:rPr lang="sk-SK" dirty="0"/>
              <a:t> platformy</a:t>
            </a:r>
          </a:p>
          <a:p>
            <a:r>
              <a:rPr lang="sk-SK" dirty="0"/>
              <a:t>UI </a:t>
            </a:r>
            <a:r>
              <a:rPr lang="sk-SK" dirty="0" err="1"/>
              <a:t>psáno</a:t>
            </a:r>
            <a:r>
              <a:rPr lang="sk-SK" dirty="0"/>
              <a:t> v C</a:t>
            </a:r>
            <a:r>
              <a:rPr lang="cs-CZ" dirty="0"/>
              <a:t>#</a:t>
            </a:r>
          </a:p>
          <a:p>
            <a:r>
              <a:rPr lang="cs-CZ" dirty="0" err="1"/>
              <a:t>Mo</a:t>
            </a:r>
            <a:r>
              <a:rPr lang="sk-SK" dirty="0" err="1"/>
              <a:t>žnost</a:t>
            </a:r>
            <a:r>
              <a:rPr lang="sk-SK" dirty="0"/>
              <a:t> </a:t>
            </a:r>
            <a:r>
              <a:rPr lang="sk-SK" dirty="0" err="1"/>
              <a:t>využít</a:t>
            </a:r>
            <a:r>
              <a:rPr lang="sk-SK" dirty="0"/>
              <a:t> vývoj podobný vývoji pro </a:t>
            </a:r>
            <a:r>
              <a:rPr lang="sk-SK" dirty="0" err="1"/>
              <a:t>specifické</a:t>
            </a:r>
            <a:r>
              <a:rPr lang="sk-SK" dirty="0"/>
              <a:t> platformy</a:t>
            </a:r>
            <a:endParaRPr lang="cs-CZ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4" name="Group 13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B8D02D2B-1942-4E1E-B02C-A68D38F08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56275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AC34A-38FD-4A2E-A372-F66EE6F7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Xamarin.Forms</a:t>
            </a:r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02A71-3AAA-4214-AC8C-00ED4C1E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pro </a:t>
            </a:r>
            <a:r>
              <a:rPr lang="cs-CZ" dirty="0"/>
              <a:t>tvorbu</a:t>
            </a:r>
            <a:r>
              <a:rPr lang="en-US" dirty="0"/>
              <a:t> UI</a:t>
            </a:r>
          </a:p>
          <a:p>
            <a:r>
              <a:rPr lang="cs-CZ" dirty="0" err="1"/>
              <a:t>Neovlyvňuje</a:t>
            </a:r>
            <a:r>
              <a:rPr lang="cs-CZ" dirty="0"/>
              <a:t> výkon aplikace</a:t>
            </a:r>
          </a:p>
          <a:p>
            <a:r>
              <a:rPr lang="cs-CZ" dirty="0"/>
              <a:t>Společný pro všechny platformy</a:t>
            </a:r>
          </a:p>
          <a:p>
            <a:r>
              <a:rPr lang="cs-CZ" dirty="0"/>
              <a:t>Nativní UI na každé platformě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822332-EE91-41E2-BDB0-1B481B8E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7" y="3981377"/>
            <a:ext cx="10326285" cy="685800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42DD9B7B-C157-45F9-B889-61465A5A8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41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DF3B1284-5C1B-4105-A925-F0F3D03CD41C}"/>
              </a:ext>
            </a:extLst>
          </p:cNvPr>
          <p:cNvSpPr txBox="1">
            <a:spLocks/>
          </p:cNvSpPr>
          <p:nvPr/>
        </p:nvSpPr>
        <p:spPr>
          <a:xfrm>
            <a:off x="2273940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D3F7D1-9831-41A2-AD09-678954E34853}"/>
              </a:ext>
            </a:extLst>
          </p:cNvPr>
          <p:cNvGrpSpPr/>
          <p:nvPr/>
        </p:nvGrpSpPr>
        <p:grpSpPr>
          <a:xfrm>
            <a:off x="541176" y="2793452"/>
            <a:ext cx="5110115" cy="2803321"/>
            <a:chOff x="2819400" y="2108200"/>
            <a:chExt cx="5994400" cy="32385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9930A3-C069-4350-8684-CACC35CD2313}"/>
                </a:ext>
              </a:extLst>
            </p:cNvPr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80576DC-FABF-40F8-9C6F-70D5C7713B4A}"/>
                </a:ext>
              </a:extLst>
            </p:cNvPr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F270B6-C67E-4FF9-AA90-C6102A9AF68F}"/>
                </a:ext>
              </a:extLst>
            </p:cNvPr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chemeClr val="bg1"/>
                  </a:solidFill>
                </a:rPr>
                <a:t>Android C# UI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4529636-6CE0-4700-8B7F-16C0A5462383}"/>
                </a:ext>
              </a:extLst>
            </p:cNvPr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r>
                <a:rPr lang="en-US" sz="15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500" dirty="0">
                  <a:solidFill>
                    <a:schemeClr val="bg1"/>
                  </a:solidFill>
                </a:rPr>
                <a:t>Windows C# UI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B3FD65-5DEE-47FB-9AA0-4E94AEA18A24}"/>
              </a:ext>
            </a:extLst>
          </p:cNvPr>
          <p:cNvGrpSpPr/>
          <p:nvPr/>
        </p:nvGrpSpPr>
        <p:grpSpPr>
          <a:xfrm>
            <a:off x="972857" y="1876762"/>
            <a:ext cx="4224432" cy="698792"/>
            <a:chOff x="1371601" y="1838670"/>
            <a:chExt cx="3797300" cy="62813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5A38A44-6A73-4DD5-A61E-BBCEFEE9CDBD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31AA22E-57C4-4D8E-A378-27B1D6BC2CC2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CD1A86-026E-4550-B2EA-F878A488A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6CF34CD-16C3-4DE2-AB7F-583B05A322F0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7E27F59-E911-43BA-8238-5681B7674C1A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EF37478-1984-4976-8128-B83FA7AA5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D30DFA9-3CEC-4875-B051-AA3B3F99F556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B0271D3-47B5-4CB8-A3C3-A87B2479185A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132FEA1-B40C-4AD5-AD20-25ABF63B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39CE8688-8E40-4B88-A6CD-5125431EA097}"/>
              </a:ext>
            </a:extLst>
          </p:cNvPr>
          <p:cNvSpPr txBox="1">
            <a:spLocks/>
          </p:cNvSpPr>
          <p:nvPr/>
        </p:nvSpPr>
        <p:spPr>
          <a:xfrm>
            <a:off x="1410767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311F130-D8ED-4FE5-B250-87268E82A645}"/>
              </a:ext>
            </a:extLst>
          </p:cNvPr>
          <p:cNvSpPr txBox="1">
            <a:spLocks/>
          </p:cNvSpPr>
          <p:nvPr/>
        </p:nvSpPr>
        <p:spPr>
          <a:xfrm>
            <a:off x="8251559" y="4733155"/>
            <a:ext cx="3377351" cy="386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12">
                <a:solidFill>
                  <a:schemeClr val="tx1"/>
                </a:solidFill>
                <a:latin typeface="+mn-lt"/>
              </a:rPr>
              <a:t>Xamari</a:t>
            </a:r>
            <a:r>
              <a:rPr lang="sk-SK" sz="1912">
                <a:solidFill>
                  <a:schemeClr val="tx1"/>
                </a:solidFill>
                <a:latin typeface="+mn-lt"/>
              </a:rPr>
              <a:t>n</a:t>
            </a:r>
            <a:endParaRPr lang="sk-SK" sz="1912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2F04BF-1868-43B8-8471-28DCADB6B4E3}"/>
              </a:ext>
            </a:extLst>
          </p:cNvPr>
          <p:cNvGrpSpPr/>
          <p:nvPr/>
        </p:nvGrpSpPr>
        <p:grpSpPr>
          <a:xfrm>
            <a:off x="6518795" y="2793453"/>
            <a:ext cx="5110115" cy="2803322"/>
            <a:chOff x="2819400" y="2108201"/>
            <a:chExt cx="5994400" cy="32385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5BD337-8D7B-4ABB-9929-3D5C071249BA}"/>
                </a:ext>
              </a:extLst>
            </p:cNvPr>
            <p:cNvSpPr/>
            <p:nvPr/>
          </p:nvSpPr>
          <p:spPr bwMode="auto">
            <a:xfrm>
              <a:off x="2819400" y="2108201"/>
              <a:ext cx="1981200" cy="118428"/>
            </a:xfrm>
            <a:prstGeom prst="rect">
              <a:avLst/>
            </a:prstGeom>
            <a:solidFill>
              <a:srgbClr val="AA59A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6F21B3-BA20-4768-AFDB-56E0D77F8F6C}"/>
                </a:ext>
              </a:extLst>
            </p:cNvPr>
            <p:cNvSpPr/>
            <p:nvPr/>
          </p:nvSpPr>
          <p:spPr bwMode="auto">
            <a:xfrm>
              <a:off x="2819400" y="2949996"/>
              <a:ext cx="5994400" cy="2396706"/>
            </a:xfrm>
            <a:prstGeom prst="rect">
              <a:avLst/>
            </a:prstGeom>
            <a:solidFill>
              <a:srgbClr val="82B0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E3819EA-788F-4DF9-824B-E18C3876B916}"/>
                </a:ext>
              </a:extLst>
            </p:cNvPr>
            <p:cNvSpPr/>
            <p:nvPr/>
          </p:nvSpPr>
          <p:spPr bwMode="auto">
            <a:xfrm>
              <a:off x="4826000" y="2108201"/>
              <a:ext cx="1981200" cy="118428"/>
            </a:xfrm>
            <a:prstGeom prst="rect">
              <a:avLst/>
            </a:prstGeom>
            <a:solidFill>
              <a:srgbClr val="7DC56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55C2E8A-70EE-4AED-8865-EC0274530EEB}"/>
                </a:ext>
              </a:extLst>
            </p:cNvPr>
            <p:cNvSpPr/>
            <p:nvPr/>
          </p:nvSpPr>
          <p:spPr bwMode="auto">
            <a:xfrm>
              <a:off x="6832600" y="2108201"/>
              <a:ext cx="1981200" cy="118428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ctr" anchorCtr="0"/>
            <a:lstStyle/>
            <a:p>
              <a:pPr algn="ctr" defTabSz="685529"/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70A73B-2052-4C6D-91DB-EE2C6E4908DB}"/>
              </a:ext>
            </a:extLst>
          </p:cNvPr>
          <p:cNvGrpSpPr/>
          <p:nvPr/>
        </p:nvGrpSpPr>
        <p:grpSpPr>
          <a:xfrm>
            <a:off x="6950476" y="1876762"/>
            <a:ext cx="4224432" cy="698792"/>
            <a:chOff x="1371601" y="1838670"/>
            <a:chExt cx="3797300" cy="62813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572947-B01A-403E-9509-00B48440D3F6}"/>
                </a:ext>
              </a:extLst>
            </p:cNvPr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F7A7C43-0DE6-468F-B964-E3FFC9A37241}"/>
                  </a:ext>
                </a:extLst>
              </p:cNvPr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AA59A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6E1ACD6-166A-419C-9816-ADADE738D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319102" y="2887010"/>
                <a:ext cx="468071" cy="48239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B8C272-1570-41EC-BFB6-9D3426743932}"/>
                </a:ext>
              </a:extLst>
            </p:cNvPr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7B2B706-71CC-41F5-9F8C-5FD75AB745ED}"/>
                  </a:ext>
                </a:extLst>
              </p:cNvPr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7DC56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20A639C9-6CB5-429A-9B67-8ABDB772D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097336" y="3331470"/>
                <a:ext cx="434973" cy="500016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C6E32BC-6845-4E37-B1EA-4B6E04E5A954}"/>
                </a:ext>
              </a:extLst>
            </p:cNvPr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551C78-3889-42F5-AAE9-2FC9CE086954}"/>
                  </a:ext>
                </a:extLst>
              </p:cNvPr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29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70ACE4D-3401-4F5C-8EBE-3D26A2D21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19479" y="3365500"/>
                <a:ext cx="358852" cy="434973"/>
              </a:xfrm>
              <a:prstGeom prst="rect">
                <a:avLst/>
              </a:prstGeom>
            </p:spPr>
          </p:pic>
        </p:grpSp>
      </p:grp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FB44B625-7BCE-4472-ABB5-EB78443F5749}"/>
              </a:ext>
            </a:extLst>
          </p:cNvPr>
          <p:cNvSpPr txBox="1">
            <a:spLocks/>
          </p:cNvSpPr>
          <p:nvPr/>
        </p:nvSpPr>
        <p:spPr>
          <a:xfrm>
            <a:off x="7388386" y="5697318"/>
            <a:ext cx="3370931" cy="707886"/>
          </a:xfrm>
          <a:prstGeom prst="rect">
            <a:avLst/>
          </a:prstGeom>
        </p:spPr>
        <p:txBody>
          <a:bodyPr vert="horz" wrap="square" lIns="45720" tIns="45720" rIns="4572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Wingdings" pitchFamily="2" charset="2"/>
              <a:buNone/>
              <a:defRPr sz="2647" kern="1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40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3848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421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</a:rPr>
              <a:t>Xamarin</a:t>
            </a:r>
            <a:r>
              <a:rPr lang="sk-SK" sz="4000" dirty="0">
                <a:solidFill>
                  <a:schemeClr val="tx1"/>
                </a:solidFill>
              </a:rPr>
              <a:t>.Forms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FD354D-9048-4DE8-A5DE-A090FB66037F}"/>
              </a:ext>
            </a:extLst>
          </p:cNvPr>
          <p:cNvSpPr txBox="1"/>
          <p:nvPr/>
        </p:nvSpPr>
        <p:spPr>
          <a:xfrm>
            <a:off x="6522634" y="2919383"/>
            <a:ext cx="5106276" cy="579330"/>
          </a:xfrm>
          <a:prstGeom prst="rect">
            <a:avLst/>
          </a:prstGeom>
          <a:solidFill>
            <a:srgbClr val="0070C0"/>
          </a:solidFill>
        </p:spPr>
        <p:txBody>
          <a:bodyPr wrap="square" lIns="134464" tIns="107571" rIns="134464" bIns="107571" rtlCol="0">
            <a:sp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solidFill>
                  <a:schemeClr val="bg1"/>
                </a:solidFill>
              </a:rPr>
              <a:t>Shared UI Code</a:t>
            </a:r>
          </a:p>
        </p:txBody>
      </p:sp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2146285B-B796-44D5-A675-694E2CD73D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21514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23463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uild="p"/>
      <p:bldP spid="70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948</Words>
  <Application>Microsoft Office PowerPoint</Application>
  <PresentationFormat>Widescreen</PresentationFormat>
  <Paragraphs>407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Tw Cen MT</vt:lpstr>
      <vt:lpstr>Tw Cen MT Condensed</vt:lpstr>
      <vt:lpstr>WeblySleek UI</vt:lpstr>
      <vt:lpstr>Wingdings</vt:lpstr>
      <vt:lpstr>Wingdings 3</vt:lpstr>
      <vt:lpstr>Integral</vt:lpstr>
      <vt:lpstr>PV239 - 01 Úvod</vt:lpstr>
      <vt:lpstr>Představení Lidí</vt:lpstr>
      <vt:lpstr>Představení předmětu</vt:lpstr>
      <vt:lpstr>Dnešní cíle</vt:lpstr>
      <vt:lpstr>Představení výsledné aplikace</vt:lpstr>
      <vt:lpstr>Tradiční přístup k vývoji aplikací</vt:lpstr>
      <vt:lpstr>Xamarin</vt:lpstr>
      <vt:lpstr>Xamarin.Forms</vt:lpstr>
      <vt:lpstr>Xamarin + Xamarin.Forms</vt:lpstr>
      <vt:lpstr>Xamarin Forms</vt:lpstr>
      <vt:lpstr>Xamarin Forms</vt:lpstr>
      <vt:lpstr>co potřebujete?</vt:lpstr>
      <vt:lpstr>Visual studio workloads</vt:lpstr>
      <vt:lpstr>Vývoj pro ios</vt:lpstr>
      <vt:lpstr>Vytvoření projektu</vt:lpstr>
      <vt:lpstr>Vytvoření projektu</vt:lpstr>
      <vt:lpstr>Vytvoření projektu </vt:lpstr>
      <vt:lpstr>Vytvoření aplikace</vt:lpstr>
      <vt:lpstr>Sdílení kódu</vt:lpstr>
      <vt:lpstr>Layouts – jedna komponenta</vt:lpstr>
      <vt:lpstr>Layouts – více komponent</vt:lpstr>
      <vt:lpstr>Layouts – více komponent</vt:lpstr>
      <vt:lpstr>Grid</vt:lpstr>
      <vt:lpstr>StackLayout</vt:lpstr>
      <vt:lpstr>Layouts</vt:lpstr>
      <vt:lpstr>Ovládací prvky</vt:lpstr>
      <vt:lpstr>Prezentace obsahu</vt:lpstr>
      <vt:lpstr>Akce</vt:lpstr>
      <vt:lpstr>Nastavování hodnot</vt:lpstr>
      <vt:lpstr>Editace textu</vt:lpstr>
      <vt:lpstr>Indikace aktivity</vt:lpstr>
      <vt:lpstr>kolekce</vt:lpstr>
      <vt:lpstr>Pop-ups</vt:lpstr>
      <vt:lpstr>Komerční komponenty</vt:lpstr>
      <vt:lpstr>Stránky</vt:lpstr>
      <vt:lpstr>Stránky</vt:lpstr>
      <vt:lpstr>Stránky</vt:lpstr>
      <vt:lpstr>Stránky</vt:lpstr>
      <vt:lpstr>Dnešní cíle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370</cp:revision>
  <dcterms:created xsi:type="dcterms:W3CDTF">2019-02-24T20:41:15Z</dcterms:created>
  <dcterms:modified xsi:type="dcterms:W3CDTF">2022-02-18T13:42:43Z</dcterms:modified>
</cp:coreProperties>
</file>